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8" r:id="rId3"/>
    <p:sldId id="277" r:id="rId4"/>
    <p:sldId id="289" r:id="rId5"/>
    <p:sldId id="259" r:id="rId6"/>
    <p:sldId id="298" r:id="rId7"/>
    <p:sldId id="258" r:id="rId8"/>
    <p:sldId id="270" r:id="rId9"/>
    <p:sldId id="284" r:id="rId10"/>
    <p:sldId id="276" r:id="rId11"/>
    <p:sldId id="309" r:id="rId12"/>
    <p:sldId id="271" r:id="rId13"/>
    <p:sldId id="272" r:id="rId14"/>
    <p:sldId id="290" r:id="rId15"/>
    <p:sldId id="315" r:id="rId16"/>
    <p:sldId id="295" r:id="rId17"/>
    <p:sldId id="316" r:id="rId18"/>
    <p:sldId id="296" r:id="rId19"/>
    <p:sldId id="317" r:id="rId20"/>
    <p:sldId id="291" r:id="rId21"/>
    <p:sldId id="265" r:id="rId22"/>
    <p:sldId id="299" r:id="rId23"/>
    <p:sldId id="300" r:id="rId24"/>
    <p:sldId id="307" r:id="rId25"/>
    <p:sldId id="303" r:id="rId26"/>
    <p:sldId id="266" r:id="rId27"/>
    <p:sldId id="267" r:id="rId28"/>
    <p:sldId id="268" r:id="rId29"/>
    <p:sldId id="294" r:id="rId30"/>
    <p:sldId id="293" r:id="rId31"/>
    <p:sldId id="292" r:id="rId32"/>
    <p:sldId id="297" r:id="rId33"/>
    <p:sldId id="314" r:id="rId34"/>
    <p:sldId id="313" r:id="rId35"/>
    <p:sldId id="311" r:id="rId36"/>
    <p:sldId id="318" r:id="rId37"/>
    <p:sldId id="301" r:id="rId38"/>
    <p:sldId id="302" r:id="rId39"/>
    <p:sldId id="306" r:id="rId40"/>
    <p:sldId id="282" r:id="rId41"/>
    <p:sldId id="304" r:id="rId42"/>
    <p:sldId id="310" r:id="rId43"/>
    <p:sldId id="283" r:id="rId44"/>
    <p:sldId id="285" r:id="rId45"/>
    <p:sldId id="305" r:id="rId46"/>
    <p:sldId id="312" r:id="rId47"/>
    <p:sldId id="278" r:id="rId48"/>
    <p:sldId id="280" r:id="rId49"/>
    <p:sldId id="281" r:id="rId50"/>
    <p:sldId id="287" r:id="rId5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AF6B-9391-46BA-B651-23A70936B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CDB9-955C-4C7A-B4A1-EAF67AA79B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9C72-D1D4-422F-A62B-DA699D3FF8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3CAD-8F63-435E-8B66-E0C1574FE9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BF45-565C-4251-810E-62B1A9306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30EC-468C-4F4C-8CEB-926672777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B428D-7FD6-4CFA-A52B-575BB1B99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9859-76A1-4BAB-9381-42AC6809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687B-B90E-46E8-9A39-5DEDDAE14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350A-7CC6-42D5-B69E-0FEB850C44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4269-01F1-45BF-9454-4BC11A5C5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7C8976-CBF8-419B-9982-BA7D55A13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en/7/73/Snowflake-schema-example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reportportal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frm=1&amp;source=images&amp;cd=&amp;cad=rja&amp;docid=xmgX92dhrhcZ6M&amp;tbnid=QM3CbEyPcoq9pM:&amp;ved=0CAUQjRw&amp;url=http://www.encyklopedie.ckrumlov.cz/docs/cz/mesto_histor_dolova.xml&amp;ei=siJ1UZ_6FdHjtQb6zYD4Dg&amp;bvm=bv.45512109,d.Yms&amp;psig=AFQjCNFbskG74ae12IqEQHA5OknrZyAwKQ&amp;ust=1366717480663393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6B5A"/>
                </a:solidFill>
              </a:rPr>
              <a:t>Business </a:t>
            </a:r>
            <a:r>
              <a:rPr lang="cs-CZ" sz="3600" b="1" dirty="0" err="1" smtClean="0">
                <a:solidFill>
                  <a:srgbClr val="006B5A"/>
                </a:solidFill>
              </a:rPr>
              <a:t>Intelligence</a:t>
            </a:r>
            <a:endParaRPr lang="cs-CZ" sz="3600" b="1" dirty="0" smtClean="0">
              <a:solidFill>
                <a:srgbClr val="006B5A"/>
              </a:solidFill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1900" dirty="0" smtClean="0">
                <a:hlinkClick r:id="rId2"/>
              </a:rPr>
              <a:t>roman.danel@vsb.cz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smtClean="0">
                <a:solidFill>
                  <a:srgbClr val="006B5A"/>
                </a:solidFill>
              </a:rPr>
              <a:t>Hornicko–geologická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28600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Data warehouse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857250" y="2286000"/>
            <a:ext cx="1643063" cy="2000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1857375" y="3929063"/>
            <a:ext cx="1643063" cy="18573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6" name="Vývojový diagram: magnetický disk 5"/>
          <p:cNvSpPr/>
          <p:nvPr/>
        </p:nvSpPr>
        <p:spPr>
          <a:xfrm>
            <a:off x="5643563" y="2786063"/>
            <a:ext cx="2214562" cy="192881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Datový sklad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571750" y="3214688"/>
            <a:ext cx="3071813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4"/>
          </p:cNvCxnSpPr>
          <p:nvPr/>
        </p:nvCxnSpPr>
        <p:spPr>
          <a:xfrm flipV="1">
            <a:off x="3500438" y="4143375"/>
            <a:ext cx="2143125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ovéPole 10"/>
          <p:cNvSpPr txBox="1">
            <a:spLocks noChangeArrowheads="1"/>
          </p:cNvSpPr>
          <p:nvPr/>
        </p:nvSpPr>
        <p:spPr bwMode="auto">
          <a:xfrm>
            <a:off x="3429000" y="2571750"/>
            <a:ext cx="164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ETL nástroj – </a:t>
            </a:r>
          </a:p>
          <a:p>
            <a:r>
              <a:rPr lang="cs-CZ"/>
              <a:t>datová pumpa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ETL – datová pumpa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solidFill>
                  <a:srgbClr val="7030A0"/>
                </a:solidFill>
              </a:rPr>
              <a:t>xtraction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7030A0"/>
                </a:solidFill>
              </a:rPr>
              <a:t>ransformation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>
                <a:solidFill>
                  <a:srgbClr val="7030A0"/>
                </a:solidFill>
              </a:rPr>
              <a:t>oading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MS SQL Server –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– DTS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Package</a:t>
            </a:r>
            <a:r>
              <a:rPr lang="cs-CZ" b="1" dirty="0" smtClean="0">
                <a:solidFill>
                  <a:srgbClr val="0070C0"/>
                </a:solidFill>
              </a:rPr>
              <a:t>, automatizovaně, periodicky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33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Srovnání datového skladu s databází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0070C0"/>
                </a:solidFill>
              </a:rPr>
              <a:t>Orientace na subjekt </a:t>
            </a:r>
            <a:r>
              <a:rPr lang="cs-CZ" sz="2800" smtClean="0"/>
              <a:t>– u OLTP databází snaha o minimální redundanci dat, u DW snaha o strukturu čitelnější pro uživatele (určeno pro vedení, obchod, ekonomické oddělení…)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>
                <a:solidFill>
                  <a:srgbClr val="0070C0"/>
                </a:solidFill>
              </a:rPr>
              <a:t>Integrovanost</a:t>
            </a:r>
            <a:r>
              <a:rPr lang="cs-CZ" sz="2800" smtClean="0"/>
              <a:t> – u OLTP databází aplikace nad relacemi řeší specifický problém, u datového skladu snaha informace seskupit podle logického významu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dimenzí datového skladu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Data jsou v datovém skladu členěna do</a:t>
            </a:r>
          </a:p>
          <a:p>
            <a:pPr eaLnBrk="1" hangingPunct="1">
              <a:buFontTx/>
              <a:buNone/>
            </a:pPr>
            <a:r>
              <a:rPr lang="cs-CZ" sz="2400" dirty="0"/>
              <a:t>	</a:t>
            </a:r>
            <a:r>
              <a:rPr lang="cs-CZ" sz="2400" dirty="0" smtClean="0"/>
              <a:t>		 </a:t>
            </a:r>
            <a:r>
              <a:rPr lang="cs-CZ" sz="2400" b="1" dirty="0" smtClean="0">
                <a:solidFill>
                  <a:srgbClr val="C00000"/>
                </a:solidFill>
              </a:rPr>
              <a:t>schémat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(=struktura DS).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Základem schématu je </a:t>
            </a:r>
            <a:r>
              <a:rPr lang="cs-CZ" sz="2400" b="1" dirty="0" smtClean="0">
                <a:solidFill>
                  <a:srgbClr val="C00000"/>
                </a:solidFill>
              </a:rPr>
              <a:t>faktová tabulka </a:t>
            </a:r>
            <a:r>
              <a:rPr lang="cs-CZ" sz="2400" dirty="0" smtClean="0">
                <a:solidFill>
                  <a:srgbClr val="C00000"/>
                </a:solidFill>
              </a:rPr>
              <a:t>- </a:t>
            </a:r>
            <a:r>
              <a:rPr lang="cs-CZ" sz="2400" dirty="0" smtClean="0"/>
              <a:t>obsahuje vlastní analyzovaná data.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Na faktovou tabulku jsou navázány </a:t>
            </a:r>
            <a:r>
              <a:rPr lang="cs-CZ" sz="2400" b="1" dirty="0" smtClean="0">
                <a:solidFill>
                  <a:srgbClr val="C00000"/>
                </a:solidFill>
              </a:rPr>
              <a:t>dimenze</a:t>
            </a:r>
            <a:r>
              <a:rPr lang="cs-CZ" sz="2400" dirty="0" smtClean="0">
                <a:solidFill>
                  <a:srgbClr val="00B050"/>
                </a:solidFill>
              </a:rPr>
              <a:t> -</a:t>
            </a:r>
            <a:r>
              <a:rPr lang="cs-CZ" sz="2400" dirty="0" smtClean="0"/>
              <a:t>  tabulky, obsahující seznamy hodnot sloužící ke kategorizaci a třídění.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Schémata datového skladu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Hvězda (</a:t>
            </a:r>
            <a:r>
              <a:rPr lang="cs-CZ" dirty="0">
                <a:solidFill>
                  <a:srgbClr val="0070C0"/>
                </a:solidFill>
              </a:rPr>
              <a:t>S</a:t>
            </a:r>
            <a:r>
              <a:rPr lang="cs-CZ" dirty="0" smtClean="0">
                <a:solidFill>
                  <a:srgbClr val="0070C0"/>
                </a:solidFill>
              </a:rPr>
              <a:t>tar)</a:t>
            </a:r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Vločka</a:t>
            </a:r>
            <a:r>
              <a:rPr lang="cs-CZ" dirty="0" smtClean="0"/>
              <a:t> </a:t>
            </a:r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 smtClean="0">
                <a:solidFill>
                  <a:srgbClr val="0070C0"/>
                </a:solidFill>
              </a:rPr>
              <a:t>Snowflake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Galaxie </a:t>
            </a:r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Fact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Constellation</a:t>
            </a:r>
            <a:r>
              <a:rPr lang="cs-CZ" dirty="0">
                <a:solidFill>
                  <a:srgbClr val="0070C0"/>
                </a:solidFill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„hvězda“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Hvězda (</a:t>
            </a:r>
            <a:r>
              <a:rPr lang="cs-CZ" dirty="0" err="1" smtClean="0">
                <a:solidFill>
                  <a:srgbClr val="0070C0"/>
                </a:solidFill>
              </a:rPr>
              <a:t>star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dirty="0" smtClean="0"/>
              <a:t> – každá </a:t>
            </a:r>
            <a:r>
              <a:rPr lang="cs-CZ" dirty="0" err="1" smtClean="0"/>
              <a:t>dimenzní</a:t>
            </a:r>
            <a:r>
              <a:rPr lang="cs-CZ" dirty="0" smtClean="0"/>
              <a:t> tabulka je vázána na faktovou; data v </a:t>
            </a:r>
            <a:r>
              <a:rPr lang="cs-CZ" dirty="0" err="1" smtClean="0"/>
              <a:t>dimenzní</a:t>
            </a:r>
            <a:r>
              <a:rPr lang="cs-CZ" dirty="0" smtClean="0"/>
              <a:t> tabulce jsou uložena redundantně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869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„hvězda“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 descr="http://dwhnotes.com/wp-content/uploads/2011/12/global_star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400600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„vločka“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Vločka</a:t>
            </a:r>
            <a:r>
              <a:rPr lang="cs-CZ" dirty="0" smtClean="0"/>
              <a:t> </a:t>
            </a:r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Snowflake</a:t>
            </a:r>
            <a:r>
              <a:rPr lang="cs-CZ" dirty="0">
                <a:solidFill>
                  <a:srgbClr val="0070C0"/>
                </a:solidFill>
              </a:rPr>
              <a:t>) </a:t>
            </a:r>
            <a:r>
              <a:rPr lang="cs-CZ" dirty="0" smtClean="0"/>
              <a:t>– na faktovou tabulku jsou vázány </a:t>
            </a:r>
            <a:r>
              <a:rPr lang="cs-CZ" dirty="0" err="1" smtClean="0"/>
              <a:t>dimenzní</a:t>
            </a:r>
            <a:r>
              <a:rPr lang="cs-CZ" dirty="0" smtClean="0"/>
              <a:t> tabulky na nejnižší hierarchické úrovni; ostatní </a:t>
            </a:r>
            <a:r>
              <a:rPr lang="cs-CZ" dirty="0" err="1" smtClean="0"/>
              <a:t>dimenzní</a:t>
            </a:r>
            <a:r>
              <a:rPr lang="cs-CZ" dirty="0" smtClean="0"/>
              <a:t> tabulky jsou vázány na tabulky nižší dimenze</a:t>
            </a:r>
          </a:p>
          <a:p>
            <a:pPr eaLnBrk="1" hangingPunct="1"/>
            <a:r>
              <a:rPr lang="cs-CZ" dirty="0" smtClean="0"/>
              <a:t>Data v tabulkách dimenzí jsou oproti schématu hvězdy normalizována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869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„vločka“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File:Snowflake-schema-example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32848" cy="468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„galaxie“ (souhvězdí)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Galaxie </a:t>
            </a:r>
            <a:r>
              <a:rPr lang="cs-CZ" dirty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Fact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Constellation</a:t>
            </a:r>
            <a:r>
              <a:rPr lang="cs-CZ" dirty="0">
                <a:solidFill>
                  <a:srgbClr val="0070C0"/>
                </a:solidFill>
              </a:rPr>
              <a:t>) </a:t>
            </a:r>
            <a:r>
              <a:rPr lang="cs-CZ" dirty="0" smtClean="0"/>
              <a:t>- některé </a:t>
            </a:r>
            <a:r>
              <a:rPr lang="cs-CZ" dirty="0"/>
              <a:t>aplikace mohou vyžadovat více tabulek faktů, aby mohly sdílet tabulky dimenzí. Toto schéma může být zobrazeno jako soubor hvězd a proto se nazývá „</a:t>
            </a:r>
            <a:r>
              <a:rPr lang="cs-CZ" dirty="0" err="1"/>
              <a:t>Constellation</a:t>
            </a:r>
            <a:r>
              <a:rPr lang="cs-CZ" dirty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341286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BI?</a:t>
            </a:r>
          </a:p>
          <a:p>
            <a:r>
              <a:rPr lang="cs-CZ" dirty="0" smtClean="0"/>
              <a:t>Z čeho se BI skládá</a:t>
            </a:r>
          </a:p>
          <a:p>
            <a:r>
              <a:rPr lang="cs-CZ" dirty="0" smtClean="0"/>
              <a:t>Co je to OLTP a OLAP systém?</a:t>
            </a:r>
          </a:p>
          <a:p>
            <a:r>
              <a:rPr lang="cs-CZ" dirty="0" smtClean="0"/>
              <a:t>Co je to datový sklad a datová pumpa?</a:t>
            </a:r>
          </a:p>
          <a:p>
            <a:r>
              <a:rPr lang="cs-CZ" dirty="0" smtClean="0"/>
              <a:t>Prezentační vrstva - reporting</a:t>
            </a:r>
          </a:p>
          <a:p>
            <a:r>
              <a:rPr lang="cs-CZ" dirty="0" smtClean="0"/>
              <a:t>Jaký je rozdíl mezi OLAP a Data </a:t>
            </a:r>
            <a:r>
              <a:rPr lang="cs-CZ" dirty="0" err="1" smtClean="0"/>
              <a:t>Mining</a:t>
            </a:r>
            <a:r>
              <a:rPr lang="cs-CZ" dirty="0" smtClean="0"/>
              <a:t>?</a:t>
            </a:r>
          </a:p>
          <a:p>
            <a:r>
              <a:rPr lang="cs-CZ" dirty="0" smtClean="0"/>
              <a:t>Metody Data </a:t>
            </a:r>
            <a:r>
              <a:rPr lang="cs-CZ" dirty="0" err="1" smtClean="0"/>
              <a:t>Miningu</a:t>
            </a:r>
            <a:endParaRPr lang="cs-CZ" dirty="0" smtClean="0"/>
          </a:p>
          <a:p>
            <a:r>
              <a:rPr lang="cs-CZ" dirty="0" smtClean="0"/>
              <a:t>Co je to </a:t>
            </a:r>
            <a:r>
              <a:rPr lang="cs-CZ" dirty="0" err="1" smtClean="0"/>
              <a:t>Knowledge</a:t>
            </a:r>
            <a:r>
              <a:rPr lang="cs-CZ" dirty="0" smtClean="0"/>
              <a:t> Management?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 v datovém skladu jsou:</a:t>
            </a:r>
          </a:p>
          <a:p>
            <a:pPr lvl="1"/>
            <a:r>
              <a:rPr lang="cs-CZ" dirty="0" smtClean="0"/>
              <a:t>Atomické</a:t>
            </a:r>
          </a:p>
          <a:p>
            <a:pPr lvl="1"/>
            <a:r>
              <a:rPr lang="cs-CZ" dirty="0" smtClean="0"/>
              <a:t>Sumární (agregované)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Nemusí být normalizované.</a:t>
            </a:r>
          </a:p>
          <a:p>
            <a:r>
              <a:rPr lang="cs-CZ" dirty="0" smtClean="0"/>
              <a:t>Časový snímek dat.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OLAP analýza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OLAP = On-line </a:t>
            </a:r>
            <a:r>
              <a:rPr lang="cs-CZ" dirty="0" err="1" smtClean="0">
                <a:solidFill>
                  <a:srgbClr val="0070C0"/>
                </a:solidFill>
              </a:rPr>
              <a:t>Analytical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Processing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Nástroj pro vícerozměrnou analýzu dat </a:t>
            </a:r>
            <a:r>
              <a:rPr lang="cs-CZ" dirty="0" smtClean="0"/>
              <a:t>nad tzv. </a:t>
            </a:r>
            <a:r>
              <a:rPr lang="cs-CZ" dirty="0" err="1" smtClean="0"/>
              <a:t>multidimenzionální</a:t>
            </a:r>
            <a:r>
              <a:rPr lang="cs-CZ" dirty="0" smtClean="0"/>
              <a:t> </a:t>
            </a:r>
            <a:r>
              <a:rPr lang="cs-CZ" b="1" dirty="0" smtClean="0"/>
              <a:t>datovou kostkou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Sledování vybraných ukazatelů ve více rozměrech.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KOSTKA (CUBE)</a:t>
            </a:r>
          </a:p>
          <a:p>
            <a:pPr algn="ctr">
              <a:buNone/>
            </a:pPr>
            <a:r>
              <a:rPr lang="cs-CZ" dirty="0" smtClean="0"/>
              <a:t> prostor, ve kterém analyzujeme data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datové kostky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gerardnico.com/wiki/_media/database/oracle/oracle_olap_aw_c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984776" cy="506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ÚČEL KOSTKY</a:t>
            </a:r>
          </a:p>
          <a:p>
            <a:pPr algn="ctr">
              <a:buNone/>
            </a:pPr>
            <a:r>
              <a:rPr lang="cs-CZ" dirty="0" smtClean="0"/>
              <a:t>Předpřipravit všechny možné kombinace údajů podle různých dimenzí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Uživatel může provádět agregace, pohledy, řezy kostkou…</a:t>
            </a:r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http://reportportal.com/</a:t>
            </a: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OLAP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zdrojů dat (Data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pohledů na data (Data </a:t>
            </a:r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dimenzí (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kostky (</a:t>
            </a:r>
            <a:r>
              <a:rPr lang="cs-CZ" dirty="0" err="1" smtClean="0"/>
              <a:t>Cube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, </a:t>
            </a:r>
            <a:r>
              <a:rPr lang="cs-CZ" dirty="0" err="1" smtClean="0"/>
              <a:t>Cube</a:t>
            </a:r>
            <a:r>
              <a:rPr lang="cs-CZ" dirty="0" smtClean="0"/>
              <a:t> </a:t>
            </a:r>
            <a:r>
              <a:rPr lang="cs-CZ" dirty="0" err="1" smtClean="0"/>
              <a:t>Builder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dat v OLAP systémech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ROLAP</a:t>
            </a:r>
            <a:r>
              <a:rPr lang="cs-CZ" smtClean="0"/>
              <a:t> – relační OLAP, pracuje nad relační db a agregace ukládá do pomocných tabulek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MOLAP</a:t>
            </a:r>
            <a:r>
              <a:rPr lang="cs-CZ" smtClean="0"/>
              <a:t> – multidimenzionální databázová analýza, pracuje nad datovým skladem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HOLAP</a:t>
            </a:r>
            <a:r>
              <a:rPr lang="cs-CZ" smtClean="0"/>
              <a:t> – hybridní (slučuje obě předchozí – pracuje nad relační databází, ale agregace ukládá do datového skladu)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ROLAP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Relační OLAP systémy</a:t>
            </a:r>
          </a:p>
          <a:p>
            <a:pPr eaLnBrk="1" hangingPunct="1"/>
            <a:r>
              <a:rPr lang="cs-CZ" smtClean="0"/>
              <a:t>Data zůstávají v původních relačních databázích</a:t>
            </a:r>
          </a:p>
          <a:p>
            <a:pPr eaLnBrk="1" hangingPunct="1"/>
            <a:r>
              <a:rPr lang="cs-CZ" smtClean="0"/>
              <a:t>Relační tabulky pro uložení agregací</a:t>
            </a:r>
          </a:p>
          <a:p>
            <a:pPr eaLnBrk="1" hangingPunct="1"/>
            <a:r>
              <a:rPr lang="cs-CZ" smtClean="0"/>
              <a:t>Vhodný pro rozsáhlé databáze nebo analýzy, které se provádějí s nízkou četností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MOLAP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Multidimenzionální způsob analýzy dat s vysokým výkonem</a:t>
            </a:r>
          </a:p>
          <a:p>
            <a:pPr eaLnBrk="1" hangingPunct="1"/>
            <a:r>
              <a:rPr lang="cs-CZ" sz="2800" smtClean="0"/>
              <a:t>Data ukládána na OLAP server (datový sklad)</a:t>
            </a:r>
          </a:p>
          <a:p>
            <a:pPr eaLnBrk="1" hangingPunct="1"/>
            <a:r>
              <a:rPr lang="cs-CZ" sz="2800" smtClean="0"/>
              <a:t>Vysoký výkon analýzy</a:t>
            </a:r>
          </a:p>
          <a:p>
            <a:pPr eaLnBrk="1" hangingPunct="1"/>
            <a:r>
              <a:rPr lang="cs-CZ" sz="2800" smtClean="0"/>
              <a:t>Vhodný pro malé a střední objemy dat (u rozsáhlých dat trvá dlouho příprava – nutné „přelití“ z relační db pomocí ETL)</a:t>
            </a:r>
          </a:p>
          <a:p>
            <a:pPr eaLnBrk="1" hangingPunct="1"/>
            <a:r>
              <a:rPr lang="cs-CZ" sz="2800" smtClean="0"/>
              <a:t>Výhodné tam, kde se analýzy často periodicky opakují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prostředků BI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5" descr="Data Warehouse Architectu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54410"/>
            <a:ext cx="6036518" cy="422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a informace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FF0000"/>
                </a:solidFill>
              </a:rPr>
              <a:t>Data</a:t>
            </a:r>
            <a:r>
              <a:rPr lang="cs-CZ" sz="2800" smtClean="0">
                <a:solidFill>
                  <a:srgbClr val="FF0000"/>
                </a:solidFill>
              </a:rPr>
              <a:t> - </a:t>
            </a:r>
            <a:r>
              <a:rPr lang="cs-CZ" sz="2800" smtClean="0"/>
              <a:t>vhodně formalizovaný aspekt reality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0070C0"/>
                </a:solidFill>
              </a:rPr>
              <a:t>Informace</a:t>
            </a:r>
            <a:r>
              <a:rPr lang="cs-CZ" sz="2800" smtClean="0"/>
              <a:t> - vzniká interpretací dat</a:t>
            </a:r>
            <a:endParaRPr lang="cs-CZ" sz="28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/>
              <a:t>Informace</a:t>
            </a:r>
            <a:r>
              <a:rPr lang="cs-CZ" sz="2800" smtClean="0"/>
              <a:t> je údaj (množné číslo data), ke kterým si člověk přiřadí význam.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00B050"/>
                </a:solidFill>
              </a:rPr>
              <a:t>Znalost</a:t>
            </a:r>
            <a:r>
              <a:rPr lang="cs-CZ" sz="2800" smtClean="0"/>
              <a:t> - zobecnění poznání určité části reality.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i="1" smtClean="0"/>
              <a:t>Znalost</a:t>
            </a:r>
            <a:r>
              <a:rPr lang="cs-CZ" sz="2800" smtClean="0"/>
              <a:t> = informace + předpoklady + zkušenost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 Reporting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9"/>
            <a:ext cx="662473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vrstva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Reporting</a:t>
            </a:r>
          </a:p>
          <a:p>
            <a:r>
              <a:rPr lang="cs-CZ" dirty="0" err="1" smtClean="0"/>
              <a:t>Dashboard</a:t>
            </a:r>
            <a:r>
              <a:rPr lang="cs-CZ" dirty="0" smtClean="0"/>
              <a:t> – </a:t>
            </a:r>
            <a:r>
              <a:rPr lang="cs-CZ" dirty="0" err="1" smtClean="0"/>
              <a:t>viewing</a:t>
            </a:r>
            <a:r>
              <a:rPr lang="cs-CZ" dirty="0" smtClean="0"/>
              <a:t> data in </a:t>
            </a:r>
            <a:r>
              <a:rPr lang="cs-CZ" dirty="0" err="1" smtClean="0"/>
              <a:t>interactive</a:t>
            </a:r>
            <a:r>
              <a:rPr lang="cs-CZ" dirty="0" smtClean="0"/>
              <a:t> GUI</a:t>
            </a:r>
          </a:p>
          <a:p>
            <a:r>
              <a:rPr lang="cs-CZ" dirty="0" err="1" smtClean="0"/>
              <a:t>Scorecards</a:t>
            </a:r>
            <a:r>
              <a:rPr lang="cs-CZ" dirty="0" smtClean="0"/>
              <a:t> –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Excel – např. </a:t>
            </a:r>
            <a:r>
              <a:rPr lang="cs-CZ" dirty="0" err="1" smtClean="0"/>
              <a:t>kontigenční</a:t>
            </a:r>
            <a:r>
              <a:rPr lang="cs-CZ" dirty="0" smtClean="0"/>
              <a:t> tabulka</a:t>
            </a:r>
          </a:p>
          <a:p>
            <a:r>
              <a:rPr lang="cs-CZ" dirty="0" smtClean="0"/>
              <a:t>SharePoint (Microsoft), </a:t>
            </a:r>
            <a:r>
              <a:rPr lang="cs-CZ" dirty="0" err="1" smtClean="0"/>
              <a:t>Alfresco</a:t>
            </a:r>
            <a:r>
              <a:rPr lang="cs-CZ" dirty="0" smtClean="0"/>
              <a:t>, Google </a:t>
            </a:r>
            <a:r>
              <a:rPr lang="cs-CZ" dirty="0" err="1" smtClean="0"/>
              <a:t>Cloud</a:t>
            </a: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://download.oracle.com/docs/cd/B14099_19/core.1012/b13994/img/dashboar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408752" cy="504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Výstup: </a:t>
            </a:r>
            <a:r>
              <a:rPr lang="cs-CZ" sz="4000" dirty="0" err="1" smtClean="0"/>
              <a:t>kontigenční</a:t>
            </a:r>
            <a:r>
              <a:rPr lang="cs-CZ" sz="4000" dirty="0" smtClean="0"/>
              <a:t> tabulka a graf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62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8671354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r>
              <a:rPr lang="cs-CZ" dirty="0" smtClean="0"/>
              <a:t> - 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http://reportportal.com/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Dashobard</a:t>
            </a:r>
            <a:r>
              <a:rPr lang="cs-CZ" dirty="0" smtClean="0"/>
              <a:t> – agregovaná a sumarizovaná data v interaktivním GUI</a:t>
            </a:r>
          </a:p>
          <a:p>
            <a:r>
              <a:rPr lang="cs-CZ" dirty="0" err="1" smtClean="0"/>
              <a:t>Scorecard</a:t>
            </a:r>
            <a:r>
              <a:rPr lang="cs-CZ" dirty="0" smtClean="0"/>
              <a:t> – srovnání skutečnosti </a:t>
            </a:r>
            <a:r>
              <a:rPr lang="cs-CZ" smtClean="0"/>
              <a:t>oproti plánu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 smtClean="0"/>
              <a:t>Scoreacard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5996"/>
            <a:ext cx="4510062" cy="645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5426105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Source:</a:t>
            </a:r>
          </a:p>
          <a:p>
            <a:r>
              <a:rPr lang="cs-CZ" sz="1400" dirty="0"/>
              <a:t>http://www.newworldresources.eu/cs/udrzitelnost/prehled/cile-udrzitelneho-rozvoje-scorecard</a:t>
            </a:r>
          </a:p>
        </p:txBody>
      </p:sp>
    </p:spTree>
    <p:extLst>
      <p:ext uri="{BB962C8B-B14F-4D97-AF65-F5344CB8AC3E}">
        <p14:creationId xmlns:p14="http://schemas.microsoft.com/office/powerpoint/2010/main" val="2302658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pro sdílení informací v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Microsoft </a:t>
            </a:r>
            <a:r>
              <a:rPr lang="cs-CZ" dirty="0" err="1" smtClean="0"/>
              <a:t>Sharepoint</a:t>
            </a:r>
            <a:endParaRPr lang="cs-CZ" dirty="0" smtClean="0"/>
          </a:p>
          <a:p>
            <a:r>
              <a:rPr lang="cs-CZ" dirty="0" err="1"/>
              <a:t>Alfresco</a:t>
            </a:r>
            <a:r>
              <a:rPr lang="cs-CZ" dirty="0"/>
              <a:t> – open source</a:t>
            </a:r>
          </a:p>
          <a:p>
            <a:r>
              <a:rPr lang="cs-CZ" dirty="0"/>
              <a:t>Google </a:t>
            </a:r>
            <a:r>
              <a:rPr lang="cs-CZ" dirty="0" err="1"/>
              <a:t>cloud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863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r>
              <a:rPr lang="cs-CZ" dirty="0" smtClean="0"/>
              <a:t> - 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7106" name="Picture 2" descr="http://i.msdn.microsoft.com/dynimg/IC3298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392488" cy="4436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usnadnění spolupráce</a:t>
            </a:r>
            <a:r>
              <a:rPr lang="cs-CZ" dirty="0" smtClean="0"/>
              <a:t> mezi lidmi a pracovními týmy</a:t>
            </a:r>
          </a:p>
          <a:p>
            <a:r>
              <a:rPr lang="cs-CZ" dirty="0" smtClean="0"/>
              <a:t>zajištění </a:t>
            </a:r>
            <a:r>
              <a:rPr lang="cs-CZ" b="1" dirty="0" smtClean="0"/>
              <a:t>sdílení znalostí</a:t>
            </a:r>
            <a:endParaRPr lang="cs-CZ" dirty="0" smtClean="0"/>
          </a:p>
          <a:p>
            <a:r>
              <a:rPr lang="cs-CZ" dirty="0" smtClean="0"/>
              <a:t>poskytnutí nástroje pro </a:t>
            </a:r>
            <a:r>
              <a:rPr lang="cs-CZ" b="1" dirty="0" smtClean="0"/>
              <a:t>správu dokumentů a webového obsahu</a:t>
            </a:r>
            <a:endParaRPr lang="cs-CZ" dirty="0" smtClean="0"/>
          </a:p>
          <a:p>
            <a:r>
              <a:rPr lang="cs-CZ" dirty="0" smtClean="0"/>
              <a:t>umožňuje uživatelům </a:t>
            </a:r>
            <a:r>
              <a:rPr lang="cs-CZ" b="1" dirty="0" smtClean="0"/>
              <a:t>přístup k informacím</a:t>
            </a:r>
            <a:r>
              <a:rPr lang="cs-CZ" dirty="0" smtClean="0"/>
              <a:t>, které potřebují pro svou práci</a:t>
            </a:r>
          </a:p>
          <a:p>
            <a:r>
              <a:rPr lang="cs-CZ" b="1" dirty="0" smtClean="0"/>
              <a:t>vývoj aplikací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prezentační vrstvy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prezentace</a:t>
            </a:r>
          </a:p>
          <a:p>
            <a:r>
              <a:rPr lang="cs-CZ" dirty="0" smtClean="0"/>
              <a:t>Estetický vzhled</a:t>
            </a:r>
          </a:p>
          <a:p>
            <a:r>
              <a:rPr lang="cs-CZ" dirty="0" err="1" smtClean="0"/>
              <a:t>Interaktivita</a:t>
            </a:r>
            <a:endParaRPr lang="cs-CZ" dirty="0" smtClean="0"/>
          </a:p>
          <a:p>
            <a:r>
              <a:rPr lang="cs-CZ" dirty="0" smtClean="0"/>
              <a:t>Parametrizace</a:t>
            </a:r>
          </a:p>
          <a:p>
            <a:r>
              <a:rPr lang="cs-CZ" dirty="0" smtClean="0"/>
              <a:t>Nástroje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1989 –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Dresner</a:t>
            </a:r>
            <a:r>
              <a:rPr lang="cs-CZ" dirty="0" smtClean="0"/>
              <a:t>, </a:t>
            </a:r>
            <a:r>
              <a:rPr lang="cs-CZ" dirty="0" err="1" smtClean="0"/>
              <a:t>Gartner</a:t>
            </a:r>
            <a:endParaRPr lang="cs-CZ" dirty="0" smtClean="0"/>
          </a:p>
          <a:p>
            <a:r>
              <a:rPr lang="cs-CZ" dirty="0" smtClean="0"/>
              <a:t>Koncepty a metodiky, které zlepšují rozhodovací proces</a:t>
            </a:r>
          </a:p>
          <a:p>
            <a:r>
              <a:rPr lang="cs-CZ" dirty="0" smtClean="0"/>
              <a:t>Integrace podnikových informací a jejich následná analýza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Proces výběru, prohledávání, analýzy a modelování velkého objemu dat.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Cílem je postižení neznámých vztahů v datech nebo predikce.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http://www.encyklopedie.ckrumlov.cz/img/194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1754"/>
            <a:ext cx="283600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Deskriptivní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popisuje nalezené vzory a vztahy v datech, které mohou ovlivnit rozhodování   (Př. Analýza prodeje zboží v supermarketu na jejímž základě je pak umístěno zboží v regálech).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chemeClr val="accent2"/>
                </a:solidFill>
              </a:rPr>
              <a:t>Prediktivní model</a:t>
            </a:r>
            <a:r>
              <a:rPr lang="cs-CZ" sz="2800" b="1" dirty="0" smtClean="0"/>
              <a:t> </a:t>
            </a:r>
            <a:r>
              <a:rPr lang="cs-CZ" sz="2800" dirty="0" smtClean="0"/>
              <a:t>– umožňuje předvídat budoucí hodnoty atributů na základě nalezených  vzorů v datech (Př. Analýza zákazníků, u kterých je vysoká pravděpodobnost, že budou reagovat na písemnou reklamní nabídku…)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při dolování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/>
              <a:t>U</a:t>
            </a:r>
            <a:r>
              <a:rPr lang="cs-CZ" dirty="0" err="1" smtClean="0"/>
              <a:t>nderstanding</a:t>
            </a:r>
            <a:r>
              <a:rPr lang="cs-CZ" dirty="0" smtClean="0"/>
              <a:t> – porozumění úloze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smtClean="0"/>
              <a:t>Preparation</a:t>
            </a:r>
            <a:r>
              <a:rPr lang="cs-CZ" dirty="0" smtClean="0"/>
              <a:t> -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Modelling - dolování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Evaluation</a:t>
            </a:r>
            <a:r>
              <a:rPr lang="cs-CZ" dirty="0" smtClean="0"/>
              <a:t> -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Deployment</a:t>
            </a:r>
            <a:r>
              <a:rPr lang="cs-CZ" dirty="0" smtClean="0"/>
              <a:t> - nasazení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20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Kategorie úloh Data 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/>
              <a:t>Klasifikace</a:t>
            </a:r>
            <a:r>
              <a:rPr lang="cs-CZ" sz="2400" dirty="0"/>
              <a:t> – bude produkt úspěšný?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Regrese</a:t>
            </a:r>
            <a:r>
              <a:rPr lang="cs-CZ" sz="2400" dirty="0"/>
              <a:t> – závislost mezi dvěma proměnnýma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Shlukování</a:t>
            </a:r>
            <a:r>
              <a:rPr lang="cs-CZ" sz="2400" dirty="0"/>
              <a:t> – rozdělení do množin dle společných znaků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Sumarizace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Predikce podle časových řad </a:t>
            </a:r>
            <a:r>
              <a:rPr lang="cs-CZ" sz="2400" dirty="0"/>
              <a:t>(autoregresní modely, např. ARIMA)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Modelování závislostí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Asociace</a:t>
            </a:r>
            <a:r>
              <a:rPr lang="cs-CZ" sz="2400" dirty="0"/>
              <a:t> – např. analýza nákupního koše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Analýza sekvencí </a:t>
            </a:r>
            <a:r>
              <a:rPr lang="cs-CZ" sz="2400" dirty="0"/>
              <a:t>– např. procházení webu návštěvníkem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Analýza odchylek</a:t>
            </a:r>
            <a:r>
              <a:rPr lang="cs-CZ" sz="2400" dirty="0"/>
              <a:t> – bankovní podvody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DM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regresní metody </a:t>
            </a:r>
            <a:r>
              <a:rPr lang="cs-CZ" sz="2400" dirty="0" smtClean="0"/>
              <a:t>(lineární regresní analýza, nelineární regresní analýza, neuronové sítě)</a:t>
            </a:r>
          </a:p>
          <a:p>
            <a:r>
              <a:rPr lang="cs-CZ" sz="2400" b="1" dirty="0" smtClean="0"/>
              <a:t>klasifikace</a:t>
            </a:r>
            <a:r>
              <a:rPr lang="cs-CZ" sz="2400" dirty="0" smtClean="0"/>
              <a:t> (diskriminační analýza, logistická regresní analýza, rozhodovací stromy, neuronové sítě),</a:t>
            </a:r>
          </a:p>
          <a:p>
            <a:r>
              <a:rPr lang="cs-CZ" sz="2400" b="1" dirty="0" smtClean="0"/>
              <a:t>segmentace – </a:t>
            </a:r>
            <a:r>
              <a:rPr lang="cs-CZ" sz="2400" b="1" smtClean="0"/>
              <a:t>shlukování </a:t>
            </a:r>
            <a:r>
              <a:rPr lang="cs-CZ" sz="2400" smtClean="0"/>
              <a:t>- shluková </a:t>
            </a:r>
            <a:r>
              <a:rPr lang="cs-CZ" sz="2400" dirty="0" smtClean="0"/>
              <a:t>analýza, genetické algoritmy, </a:t>
            </a:r>
            <a:r>
              <a:rPr lang="cs-CZ" sz="2400" smtClean="0"/>
              <a:t>neuronové shlukování (</a:t>
            </a:r>
            <a:r>
              <a:rPr lang="cs-CZ" sz="2400" dirty="0" err="1" smtClean="0"/>
              <a:t>Kohonenovy</a:t>
            </a:r>
            <a:r>
              <a:rPr lang="cs-CZ" sz="2400" dirty="0" smtClean="0"/>
              <a:t> mapy)</a:t>
            </a:r>
          </a:p>
          <a:p>
            <a:r>
              <a:rPr lang="cs-CZ" sz="2400" b="1" dirty="0" smtClean="0"/>
              <a:t>analýza vztahů </a:t>
            </a:r>
            <a:r>
              <a:rPr lang="cs-CZ" sz="2400" dirty="0" smtClean="0"/>
              <a:t>(asociační algoritmus pro odvozování pravidel typu „ </a:t>
            </a:r>
            <a:r>
              <a:rPr lang="cs-CZ" sz="2400" dirty="0" err="1" smtClean="0"/>
              <a:t>if</a:t>
            </a:r>
            <a:r>
              <a:rPr lang="cs-CZ" sz="2400" dirty="0" smtClean="0"/>
              <a:t> X </a:t>
            </a:r>
            <a:r>
              <a:rPr lang="cs-CZ" sz="2400" dirty="0" err="1" smtClean="0"/>
              <a:t>then</a:t>
            </a:r>
            <a:r>
              <a:rPr lang="cs-CZ" sz="2400" dirty="0" smtClean="0"/>
              <a:t> Y“)</a:t>
            </a:r>
          </a:p>
          <a:p>
            <a:r>
              <a:rPr lang="cs-CZ" sz="2400" b="1" dirty="0" smtClean="0"/>
              <a:t>predikce v časových řadách </a:t>
            </a:r>
            <a:r>
              <a:rPr lang="cs-CZ" sz="2400" dirty="0" smtClean="0"/>
              <a:t>(</a:t>
            </a:r>
            <a:r>
              <a:rPr lang="cs-CZ" sz="2400" dirty="0" err="1" smtClean="0"/>
              <a:t>Boxova</a:t>
            </a:r>
            <a:r>
              <a:rPr lang="cs-CZ" sz="2400" dirty="0" smtClean="0"/>
              <a:t>-</a:t>
            </a:r>
            <a:r>
              <a:rPr lang="cs-CZ" sz="2400" dirty="0" err="1" smtClean="0"/>
              <a:t>Jenkinsonova</a:t>
            </a:r>
            <a:r>
              <a:rPr lang="cs-CZ" sz="2400" dirty="0" smtClean="0"/>
              <a:t> metoda, neuronové sítě, </a:t>
            </a:r>
            <a:r>
              <a:rPr lang="cs-CZ" sz="2400" dirty="0" err="1" smtClean="0"/>
              <a:t>autoregresní</a:t>
            </a:r>
            <a:r>
              <a:rPr lang="cs-CZ" sz="2400" dirty="0" smtClean="0"/>
              <a:t> modely, ARIMA)</a:t>
            </a:r>
          </a:p>
          <a:p>
            <a:r>
              <a:rPr lang="cs-CZ" sz="2400" b="1" dirty="0" smtClean="0"/>
              <a:t>detekce odchylek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úloh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Predikce úvěrového rizika</a:t>
            </a:r>
          </a:p>
          <a:p>
            <a:r>
              <a:rPr lang="cs-CZ" dirty="0" smtClean="0"/>
              <a:t>Kontrola kvality výrobků</a:t>
            </a:r>
          </a:p>
          <a:p>
            <a:r>
              <a:rPr lang="cs-CZ" dirty="0" smtClean="0"/>
              <a:t>Marketingové kampaně</a:t>
            </a:r>
          </a:p>
          <a:p>
            <a:r>
              <a:rPr lang="cs-CZ" dirty="0" smtClean="0"/>
              <a:t>Vytipování cílové skupiny</a:t>
            </a:r>
          </a:p>
          <a:p>
            <a:r>
              <a:rPr lang="cs-CZ" dirty="0" smtClean="0"/>
              <a:t>Odhalování bankovních podvodů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SAS</a:t>
            </a:r>
          </a:p>
          <a:p>
            <a:r>
              <a:rPr lang="cs-CZ" dirty="0" err="1" smtClean="0"/>
              <a:t>Statistica</a:t>
            </a:r>
            <a:r>
              <a:rPr lang="cs-CZ" dirty="0" smtClean="0"/>
              <a:t> Data </a:t>
            </a:r>
            <a:r>
              <a:rPr lang="cs-CZ" dirty="0" err="1" smtClean="0"/>
              <a:t>Miner</a:t>
            </a:r>
            <a:endParaRPr lang="cs-CZ" dirty="0" smtClean="0"/>
          </a:p>
          <a:p>
            <a:r>
              <a:rPr lang="cs-CZ" dirty="0" smtClean="0"/>
              <a:t>Tanagra</a:t>
            </a:r>
          </a:p>
          <a:p>
            <a:r>
              <a:rPr lang="cs-CZ" dirty="0" smtClean="0"/>
              <a:t>WEKA</a:t>
            </a:r>
          </a:p>
          <a:p>
            <a:r>
              <a:rPr lang="cs-CZ" dirty="0" err="1" smtClean="0"/>
              <a:t>Bayesia</a:t>
            </a:r>
            <a:endParaRPr lang="cs-CZ" dirty="0" smtClean="0"/>
          </a:p>
          <a:p>
            <a:r>
              <a:rPr lang="cs-CZ" dirty="0" err="1" smtClean="0"/>
              <a:t>LISp</a:t>
            </a:r>
            <a:r>
              <a:rPr lang="cs-CZ" dirty="0" smtClean="0"/>
              <a:t> </a:t>
            </a:r>
            <a:r>
              <a:rPr lang="cs-CZ" smtClean="0"/>
              <a:t>Miner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176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Knowledge Management (KM)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využít data v IS</a:t>
            </a:r>
          </a:p>
          <a:p>
            <a:r>
              <a:rPr lang="cs-CZ" smtClean="0"/>
              <a:t>Jak uchovat firemní know-how</a:t>
            </a:r>
          </a:p>
          <a:p>
            <a:r>
              <a:rPr lang="cs-CZ" smtClean="0"/>
              <a:t>Jak efektivně sdílet informace</a:t>
            </a:r>
          </a:p>
          <a:p>
            <a:r>
              <a:rPr lang="cs-CZ" smtClean="0"/>
              <a:t>Převaha ve znalostech oproti konkurenci</a:t>
            </a:r>
          </a:p>
          <a:p>
            <a:r>
              <a:rPr lang="cs-CZ" smtClean="0"/>
              <a:t>Jak chránit znalosti firmy před konkurencí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Knowledge Discovery in Databases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Proces </a:t>
            </a:r>
            <a:r>
              <a:rPr lang="cs-CZ" dirty="0" smtClean="0">
                <a:solidFill>
                  <a:srgbClr val="C00000"/>
                </a:solidFill>
              </a:rPr>
              <a:t>objevování znalostí v databázích</a:t>
            </a:r>
          </a:p>
          <a:p>
            <a:pPr eaLnBrk="1" hangingPunct="1"/>
            <a:r>
              <a:rPr lang="cs-CZ" dirty="0" smtClean="0"/>
              <a:t>Využívá se statistika, induktivní učení, umělá inteligence, dolování dat, genetické algoritmy…</a:t>
            </a:r>
          </a:p>
          <a:p>
            <a:pPr eaLnBrk="1" hangingPunct="1"/>
            <a:r>
              <a:rPr lang="cs-CZ" dirty="0" smtClean="0"/>
              <a:t>Někdy synonymum pro dolování dat</a:t>
            </a:r>
          </a:p>
          <a:p>
            <a:pPr eaLnBrk="1" hangingPunct="1"/>
            <a:r>
              <a:rPr lang="cs-CZ" dirty="0" smtClean="0"/>
              <a:t>Sofistikované prediktivní analýzy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při KDD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Výběr vhodného algoritmu (modelu)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Fáze učení na testovacích datech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Testování a verifikace použitého modelu a algoritmu</a:t>
            </a:r>
          </a:p>
          <a:p>
            <a:pPr eaLnBrk="1" hangingPunct="1">
              <a:lnSpc>
                <a:spcPct val="80000"/>
              </a:lnSpc>
            </a:pPr>
            <a:r>
              <a:rPr lang="cs-CZ" dirty="0" smtClean="0"/>
              <a:t>Vlastní analýza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Business Intelligence?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Business </a:t>
            </a:r>
            <a:r>
              <a:rPr lang="cs-CZ" sz="2800" dirty="0" err="1" smtClean="0"/>
              <a:t>Intelligence</a:t>
            </a:r>
            <a:r>
              <a:rPr lang="cs-CZ" sz="2800" dirty="0" smtClean="0"/>
              <a:t> souvisí s manažerskými </a:t>
            </a:r>
            <a:r>
              <a:rPr lang="cs-CZ" sz="2800" dirty="0" smtClean="0">
                <a:solidFill>
                  <a:srgbClr val="0070C0"/>
                </a:solidFill>
              </a:rPr>
              <a:t>systémy pro podporu rozhodování.</a:t>
            </a:r>
          </a:p>
          <a:p>
            <a:pPr eaLnBrk="1" hangingPunct="1">
              <a:buFontTx/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BI - dovednosti, znalosti, technologie, aplikace, kvalita, rizika, bezpečnostní otázky a postupy používané v podnikání pro získání lepšího pochopení chování na trhu a obchodních souvislostech.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BI aplikace zpracovávají data prodeje, výroby, financí a dalších zdrojů dat pro obchodní účely, především řízení výkonnosti podniku.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 – integrace, analýza a reporting informací pro podporu rozhodování a řízení na manažerské úrovni</a:t>
            </a:r>
          </a:p>
          <a:p>
            <a:r>
              <a:rPr lang="cs-CZ" dirty="0" smtClean="0"/>
              <a:t>OLTP x OLAP systémy</a:t>
            </a:r>
          </a:p>
          <a:p>
            <a:r>
              <a:rPr lang="cs-CZ" dirty="0" smtClean="0"/>
              <a:t>SW BI – datový sklad, OLAP, DM</a:t>
            </a:r>
          </a:p>
          <a:p>
            <a:r>
              <a:rPr lang="cs-CZ" dirty="0" smtClean="0"/>
              <a:t>ETL – datová pumpa</a:t>
            </a:r>
          </a:p>
          <a:p>
            <a:r>
              <a:rPr lang="cs-CZ" dirty="0" smtClean="0"/>
              <a:t>Pojem </a:t>
            </a:r>
            <a:r>
              <a:rPr lang="cs-CZ" dirty="0" err="1" smtClean="0"/>
              <a:t>Knowledge</a:t>
            </a:r>
            <a:r>
              <a:rPr lang="cs-CZ" dirty="0" smtClean="0"/>
              <a:t> Management a </a:t>
            </a:r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„Prodalo se 600 tisíc aut.“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BI – je to moc nebo málo?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Business intelligence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Datový sklad (Data </a:t>
            </a:r>
            <a:r>
              <a:rPr lang="cs-CZ" dirty="0" err="1" smtClean="0"/>
              <a:t>Warehouse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OLAP analýza</a:t>
            </a:r>
          </a:p>
          <a:p>
            <a:pPr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(dolování dat)</a:t>
            </a:r>
          </a:p>
          <a:p>
            <a:pPr eaLnBrk="1" hangingPunct="1"/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discovery</a:t>
            </a:r>
            <a:r>
              <a:rPr lang="cs-CZ" dirty="0" smtClean="0"/>
              <a:t> in </a:t>
            </a:r>
            <a:r>
              <a:rPr lang="cs-CZ" dirty="0" err="1" smtClean="0"/>
              <a:t>Databases</a:t>
            </a:r>
            <a:r>
              <a:rPr lang="cs-CZ" dirty="0" smtClean="0"/>
              <a:t> (KDD)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Warehouse (datový sklad)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0070C0"/>
                </a:solidFill>
              </a:rPr>
              <a:t>Operativní data z provozních systémů se transformují do datového skladu, kde se ukládají způsobem, který vyhovuje dalšímu analytickému zpracování.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Datový sklad je fyzicky i logicky oddělen od provozních databází.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Integruje data z různých zdrojů do jednoho systému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Obsahuje historická data; speciální formát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Různá úroveň sumarizace dat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Načítají se periodicky z provozních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Uživatelé pouze čtou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OLTP databáze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Podnikový informační systém ukládá data do </a:t>
            </a:r>
            <a:r>
              <a:rPr lang="cs-CZ" dirty="0" smtClean="0">
                <a:solidFill>
                  <a:srgbClr val="C00000"/>
                </a:solidFill>
              </a:rPr>
              <a:t>provozních databázových systémů </a:t>
            </a:r>
            <a:r>
              <a:rPr lang="cs-CZ" dirty="0" smtClean="0"/>
              <a:t>(označovaných jako OLTP).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Cílem u OLTP databází je optimální uložení dat - minimální redundance, konzistence a integrita dat…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1346</Words>
  <Application>Microsoft Office PowerPoint</Application>
  <PresentationFormat>Předvádění na obrazovce (4:3)</PresentationFormat>
  <Paragraphs>238</Paragraphs>
  <Slides>50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Výchozí návrh</vt:lpstr>
      <vt:lpstr>Business Intelligence</vt:lpstr>
      <vt:lpstr>Obsah</vt:lpstr>
      <vt:lpstr>Data a informace</vt:lpstr>
      <vt:lpstr>Business Intelligence</vt:lpstr>
      <vt:lpstr>Co je Business Intelligence?</vt:lpstr>
      <vt:lpstr>Business Intelligence</vt:lpstr>
      <vt:lpstr>Nástroje Business intelligence</vt:lpstr>
      <vt:lpstr>Data Warehouse (datový sklad)</vt:lpstr>
      <vt:lpstr>OLTP databáze</vt:lpstr>
      <vt:lpstr>Data warehouse</vt:lpstr>
      <vt:lpstr>ETL – datová pumpa</vt:lpstr>
      <vt:lpstr>Srovnání datového skladu s databází</vt:lpstr>
      <vt:lpstr>Uložení dimenzí datového skladu</vt:lpstr>
      <vt:lpstr>Schémata datového skladu</vt:lpstr>
      <vt:lpstr>Schéma „hvězda“</vt:lpstr>
      <vt:lpstr>Schéma „hvězda“</vt:lpstr>
      <vt:lpstr>Schéma „vločka“</vt:lpstr>
      <vt:lpstr>Schéma „vločka“</vt:lpstr>
      <vt:lpstr>Schéma „galaxie“ (souhvězdí)</vt:lpstr>
      <vt:lpstr>Datový sklad</vt:lpstr>
      <vt:lpstr>OLAP analýza</vt:lpstr>
      <vt:lpstr>Prezentace aplikace PowerPoint</vt:lpstr>
      <vt:lpstr>Příklad datové kostky</vt:lpstr>
      <vt:lpstr>Prezentace aplikace PowerPoint</vt:lpstr>
      <vt:lpstr>OLAP - postup</vt:lpstr>
      <vt:lpstr>Uložení dat v OLAP systémech</vt:lpstr>
      <vt:lpstr>ROLAP</vt:lpstr>
      <vt:lpstr>MOLAP</vt:lpstr>
      <vt:lpstr>Struktura prostředků BI</vt:lpstr>
      <vt:lpstr>Analýza a Reporting</vt:lpstr>
      <vt:lpstr>Prezentační vrstva</vt:lpstr>
      <vt:lpstr>Dashboard</vt:lpstr>
      <vt:lpstr>Výstup: kontigenční tabulka a graf</vt:lpstr>
      <vt:lpstr>Dashboard - ukázka</vt:lpstr>
      <vt:lpstr>Scoreacard</vt:lpstr>
      <vt:lpstr>Nástroje pro sdílení informací v podniku</vt:lpstr>
      <vt:lpstr>Sharepoint - Microsoft</vt:lpstr>
      <vt:lpstr>Sharepoint</vt:lpstr>
      <vt:lpstr>Zásady prezentační vrstvy</vt:lpstr>
      <vt:lpstr>Data Mining</vt:lpstr>
      <vt:lpstr>Data Mining</vt:lpstr>
      <vt:lpstr>Fáze při dolování dat</vt:lpstr>
      <vt:lpstr>Kategorie úloh Data Mining</vt:lpstr>
      <vt:lpstr>Metody DM</vt:lpstr>
      <vt:lpstr>Příklady úloh DM</vt:lpstr>
      <vt:lpstr>Nástroje</vt:lpstr>
      <vt:lpstr>Knowledge Management (KM)</vt:lpstr>
      <vt:lpstr>Knowledge Discovery in Databases</vt:lpstr>
      <vt:lpstr>Postup při KDD</vt:lpstr>
      <vt:lpstr>Shrnutí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ZNALOSTI UKRYTÉ V DATABÁZÍCH</dc:title>
  <dc:creator>Danel</dc:creator>
  <cp:lastModifiedBy>Danel4</cp:lastModifiedBy>
  <cp:revision>92</cp:revision>
  <dcterms:created xsi:type="dcterms:W3CDTF">2009-04-08T21:47:34Z</dcterms:created>
  <dcterms:modified xsi:type="dcterms:W3CDTF">2017-04-20T21:22:26Z</dcterms:modified>
</cp:coreProperties>
</file>